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7" r:id="rId6"/>
    <p:sldId id="262" r:id="rId7"/>
    <p:sldId id="263" r:id="rId8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04385-3BF7-4CBA-B7FE-E6C24655A88D}" v="13" dt="2024-02-27T00:42:41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i Osezawa" userId="318636dc-6254-465f-88ee-1e9312057368" providerId="ADAL" clId="{71004385-3BF7-4CBA-B7FE-E6C24655A88D}"/>
    <pc:docChg chg="modSld">
      <pc:chgData name="Miki Osezawa" userId="318636dc-6254-465f-88ee-1e9312057368" providerId="ADAL" clId="{71004385-3BF7-4CBA-B7FE-E6C24655A88D}" dt="2024-02-27T00:42:41.180" v="134"/>
      <pc:docMkLst>
        <pc:docMk/>
      </pc:docMkLst>
      <pc:sldChg chg="modSp mod">
        <pc:chgData name="Miki Osezawa" userId="318636dc-6254-465f-88ee-1e9312057368" providerId="ADAL" clId="{71004385-3BF7-4CBA-B7FE-E6C24655A88D}" dt="2024-02-27T00:42:41.180" v="134"/>
        <pc:sldMkLst>
          <pc:docMk/>
          <pc:sldMk cId="1909488959" sldId="257"/>
        </pc:sldMkLst>
        <pc:spChg chg="mod">
          <ac:chgData name="Miki Osezawa" userId="318636dc-6254-465f-88ee-1e9312057368" providerId="ADAL" clId="{71004385-3BF7-4CBA-B7FE-E6C24655A88D}" dt="2024-02-27T00:42:41.180" v="134"/>
          <ac:spMkLst>
            <pc:docMk/>
            <pc:sldMk cId="1909488959" sldId="257"/>
            <ac:spMk id="9" creationId="{12EC3DA7-EE4A-7030-3334-A0A60C297073}"/>
          </ac:spMkLst>
        </pc:spChg>
      </pc:sldChg>
      <pc:sldChg chg="modSp mod">
        <pc:chgData name="Miki Osezawa" userId="318636dc-6254-465f-88ee-1e9312057368" providerId="ADAL" clId="{71004385-3BF7-4CBA-B7FE-E6C24655A88D}" dt="2024-02-27T00:42:37.423" v="133" actId="20577"/>
        <pc:sldMkLst>
          <pc:docMk/>
          <pc:sldMk cId="786991746" sldId="261"/>
        </pc:sldMkLst>
        <pc:spChg chg="mod">
          <ac:chgData name="Miki Osezawa" userId="318636dc-6254-465f-88ee-1e9312057368" providerId="ADAL" clId="{71004385-3BF7-4CBA-B7FE-E6C24655A88D}" dt="2024-02-27T00:42:37.423" v="133" actId="20577"/>
          <ac:spMkLst>
            <pc:docMk/>
            <pc:sldMk cId="786991746" sldId="261"/>
            <ac:spMk id="12" creationId="{28C86FD6-D433-03BB-0CE0-6A06FBF634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10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27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14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25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4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6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59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06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2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91B9-66CE-4201-82E4-77A27370B43D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7F74-F3C8-4454-BC7E-EB1EBB86F1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3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C45C96-ECD9-EF0C-AADA-3A7F4D206465}"/>
              </a:ext>
            </a:extLst>
          </p:cNvPr>
          <p:cNvSpPr/>
          <p:nvPr/>
        </p:nvSpPr>
        <p:spPr>
          <a:xfrm>
            <a:off x="1557800" y="571177"/>
            <a:ext cx="6790403" cy="41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重ねるハザードマップ提出用台紙（①土砂災害用）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BF573D-9799-5451-0FCC-A20A25B57E80}"/>
              </a:ext>
            </a:extLst>
          </p:cNvPr>
          <p:cNvSpPr/>
          <p:nvPr/>
        </p:nvSpPr>
        <p:spPr>
          <a:xfrm>
            <a:off x="198719" y="161812"/>
            <a:ext cx="1473128" cy="297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BAF6C3-9816-2B42-A4D4-E7C120B5F460}"/>
              </a:ext>
            </a:extLst>
          </p:cNvPr>
          <p:cNvSpPr/>
          <p:nvPr/>
        </p:nvSpPr>
        <p:spPr>
          <a:xfrm>
            <a:off x="797670" y="1732708"/>
            <a:ext cx="1174935" cy="5466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対象となる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住宅の所在地*</a:t>
            </a:r>
            <a:r>
              <a:rPr lang="en-US" altLang="ja-JP" sz="1138" baseline="300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138" baseline="30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47402E-B3FA-69D1-605D-3CB4A5491765}"/>
              </a:ext>
            </a:extLst>
          </p:cNvPr>
          <p:cNvSpPr/>
          <p:nvPr/>
        </p:nvSpPr>
        <p:spPr>
          <a:xfrm>
            <a:off x="1972606" y="1732709"/>
            <a:ext cx="7088589" cy="546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3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AB4B2D-1844-7C3D-DF96-CBD4432F84B8}"/>
              </a:ext>
            </a:extLst>
          </p:cNvPr>
          <p:cNvSpPr/>
          <p:nvPr/>
        </p:nvSpPr>
        <p:spPr>
          <a:xfrm>
            <a:off x="844807" y="2386844"/>
            <a:ext cx="8216388" cy="3594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F72D90-29EB-1E18-BB25-164550AFC598}"/>
              </a:ext>
            </a:extLst>
          </p:cNvPr>
          <p:cNvSpPr/>
          <p:nvPr/>
        </p:nvSpPr>
        <p:spPr>
          <a:xfrm>
            <a:off x="844807" y="1054949"/>
            <a:ext cx="8216388" cy="551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本様式は対象住宅地が土砂災害警戒区域及び浸水想定区域（最大規模）の該当有無を確認するための提出資料になります。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土砂災害警戒区域と浸水想定区域各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枚、計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枚の提出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をお願いいたします。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Yu Gothic" panose="020B0400000000000000" pitchFamily="50" charset="-128"/>
              <a:buChar char="※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対象住宅地が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市街化調整区域に該当する場合に提出が必要な様式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となりますので、予めご留意ください。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477E6AD-5C25-784F-98E2-653642E58499}"/>
              </a:ext>
            </a:extLst>
          </p:cNvPr>
          <p:cNvSpPr/>
          <p:nvPr/>
        </p:nvSpPr>
        <p:spPr>
          <a:xfrm>
            <a:off x="6144011" y="6119906"/>
            <a:ext cx="942732" cy="3465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サイト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確認日時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A5CF12-1781-1BDB-9D66-DDC011001CD5}"/>
              </a:ext>
            </a:extLst>
          </p:cNvPr>
          <p:cNvSpPr/>
          <p:nvPr/>
        </p:nvSpPr>
        <p:spPr>
          <a:xfrm>
            <a:off x="7086743" y="6119906"/>
            <a:ext cx="1974450" cy="34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38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8C86FD6-D433-03BB-0CE0-6A06FBF634A9}"/>
              </a:ext>
            </a:extLst>
          </p:cNvPr>
          <p:cNvSpPr/>
          <p:nvPr/>
        </p:nvSpPr>
        <p:spPr>
          <a:xfrm>
            <a:off x="1972607" y="2386842"/>
            <a:ext cx="3091838" cy="359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■以下の順序で資料を準備してください。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災害種別で「土砂災害」を選択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災害種別内訳では「急傾斜地の崩壊」「土石流」「地すべり」のレイヤーを選択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対象住宅地周辺を含む地図の画面をキャプチャ</a:t>
            </a:r>
            <a:b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もしくはカラー印刷をする</a:t>
            </a:r>
            <a:b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右下の縮尺距離は「</a:t>
            </a:r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50m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又は</a:t>
            </a:r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100m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」とする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対象住宅地を赤く囲む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■以下の項目がすべて含まれるようお願いいたします。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災害種別、災害種別内訳選択情報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赤く囲まれた住宅地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詳細な手順は「市街化調整区域・浸水想定区域の判定に資する補足資料」をご確認ください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CF9AC39-9484-C0D6-090B-4D87ECFE1CBD}"/>
              </a:ext>
            </a:extLst>
          </p:cNvPr>
          <p:cNvGrpSpPr/>
          <p:nvPr/>
        </p:nvGrpSpPr>
        <p:grpSpPr>
          <a:xfrm>
            <a:off x="5139644" y="3614772"/>
            <a:ext cx="2941434" cy="1494246"/>
            <a:chOff x="6053863" y="5330779"/>
            <a:chExt cx="3620226" cy="1839072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8DC82848-FDFC-1FFD-E3BB-31A94E1D6094}"/>
                </a:ext>
              </a:extLst>
            </p:cNvPr>
            <p:cNvGrpSpPr/>
            <p:nvPr/>
          </p:nvGrpSpPr>
          <p:grpSpPr>
            <a:xfrm>
              <a:off x="6053863" y="5330779"/>
              <a:ext cx="3620226" cy="1839072"/>
              <a:chOff x="5078412" y="4646494"/>
              <a:chExt cx="3819193" cy="1916765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49D5114-A4D0-DD73-5FDD-DC0FCFF10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78412" y="4646494"/>
                <a:ext cx="3819193" cy="1916765"/>
              </a:xfrm>
              <a:prstGeom prst="rect">
                <a:avLst/>
              </a:prstGeom>
            </p:spPr>
          </p:pic>
          <p:sp>
            <p:nvSpPr>
              <p:cNvPr id="15" name="正方形/長方形 16">
                <a:extLst>
                  <a:ext uri="{FF2B5EF4-FFF2-40B4-BE49-F238E27FC236}">
                    <a16:creationId xmlns:a16="http://schemas.microsoft.com/office/drawing/2014/main" id="{68078645-261F-0561-8E62-B4E3752E18AE}"/>
                  </a:ext>
                </a:extLst>
              </p:cNvPr>
              <p:cNvSpPr/>
              <p:nvPr/>
            </p:nvSpPr>
            <p:spPr>
              <a:xfrm rot="17885513">
                <a:off x="7596363" y="5756434"/>
                <a:ext cx="333748" cy="189671"/>
              </a:xfrm>
              <a:custGeom>
                <a:avLst/>
                <a:gdLst>
                  <a:gd name="connsiteX0" fmla="*/ 0 w 309876"/>
                  <a:gd name="connsiteY0" fmla="*/ 0 h 183170"/>
                  <a:gd name="connsiteX1" fmla="*/ 309876 w 309876"/>
                  <a:gd name="connsiteY1" fmla="*/ 0 h 183170"/>
                  <a:gd name="connsiteX2" fmla="*/ 309876 w 309876"/>
                  <a:gd name="connsiteY2" fmla="*/ 183170 h 183170"/>
                  <a:gd name="connsiteX3" fmla="*/ 0 w 309876"/>
                  <a:gd name="connsiteY3" fmla="*/ 183170 h 183170"/>
                  <a:gd name="connsiteX4" fmla="*/ 0 w 309876"/>
                  <a:gd name="connsiteY4" fmla="*/ 0 h 183170"/>
                  <a:gd name="connsiteX0" fmla="*/ 0 w 309876"/>
                  <a:gd name="connsiteY0" fmla="*/ 0 h 183170"/>
                  <a:gd name="connsiteX1" fmla="*/ 168458 w 309876"/>
                  <a:gd name="connsiteY1" fmla="*/ 2065 h 183170"/>
                  <a:gd name="connsiteX2" fmla="*/ 309876 w 309876"/>
                  <a:gd name="connsiteY2" fmla="*/ 183170 h 183170"/>
                  <a:gd name="connsiteX3" fmla="*/ 0 w 309876"/>
                  <a:gd name="connsiteY3" fmla="*/ 183170 h 183170"/>
                  <a:gd name="connsiteX4" fmla="*/ 0 w 309876"/>
                  <a:gd name="connsiteY4" fmla="*/ 0 h 18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76" h="183170">
                    <a:moveTo>
                      <a:pt x="0" y="0"/>
                    </a:moveTo>
                    <a:lnTo>
                      <a:pt x="168458" y="2065"/>
                    </a:lnTo>
                    <a:lnTo>
                      <a:pt x="309876" y="183170"/>
                    </a:lnTo>
                    <a:lnTo>
                      <a:pt x="0" y="18317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15"/>
                <a:endParaRPr lang="ja-JP" altLang="en-US" sz="1579" kern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9D5E6FC-8A6F-7769-168D-F4960CEDAEA8}"/>
                </a:ext>
              </a:extLst>
            </p:cNvPr>
            <p:cNvSpPr/>
            <p:nvPr/>
          </p:nvSpPr>
          <p:spPr>
            <a:xfrm rot="2195813">
              <a:off x="7091237" y="6152095"/>
              <a:ext cx="1469853" cy="302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15"/>
              <a:r>
                <a:rPr lang="en-US" altLang="ja-JP" sz="1403" b="1" kern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sample</a:t>
              </a:r>
              <a:endParaRPr lang="ja-JP" altLang="en-US" sz="1403" b="1" kern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74DB46-C9B7-3A1C-0272-827E10736C2B}"/>
              </a:ext>
            </a:extLst>
          </p:cNvPr>
          <p:cNvSpPr/>
          <p:nvPr/>
        </p:nvSpPr>
        <p:spPr>
          <a:xfrm>
            <a:off x="7132209" y="161814"/>
            <a:ext cx="2609735" cy="297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子育てエコホーム支援事業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86E7ED4-3C7B-75DC-A259-0BA9C2278A2A}"/>
              </a:ext>
            </a:extLst>
          </p:cNvPr>
          <p:cNvSpPr/>
          <p:nvPr/>
        </p:nvSpPr>
        <p:spPr>
          <a:xfrm>
            <a:off x="5064445" y="3315345"/>
            <a:ext cx="3091838" cy="25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75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重ねるハザードマップイメージ</a:t>
            </a:r>
            <a:endParaRPr lang="en-US" altLang="ja-JP" sz="975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BB5B526-C4A5-B487-B1E6-B50034C207F4}"/>
              </a:ext>
            </a:extLst>
          </p:cNvPr>
          <p:cNvSpPr/>
          <p:nvPr/>
        </p:nvSpPr>
        <p:spPr>
          <a:xfrm>
            <a:off x="858833" y="6105356"/>
            <a:ext cx="4115236" cy="25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*1</a:t>
            </a:r>
            <a:r>
              <a:rPr lang="ja-JP" altLang="en-US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工事出来高確認書に記載されている所在地を記入ください</a:t>
            </a:r>
            <a:endParaRPr lang="en-US" altLang="ja-JP" sz="85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99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C45C96-ECD9-EF0C-AADA-3A7F4D206465}"/>
              </a:ext>
            </a:extLst>
          </p:cNvPr>
          <p:cNvSpPr/>
          <p:nvPr/>
        </p:nvSpPr>
        <p:spPr>
          <a:xfrm>
            <a:off x="1557800" y="571177"/>
            <a:ext cx="6790403" cy="41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重ねるハザードマップ提出用台紙（②洪水・高潮用）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BF573D-9799-5451-0FCC-A20A25B57E80}"/>
              </a:ext>
            </a:extLst>
          </p:cNvPr>
          <p:cNvSpPr/>
          <p:nvPr/>
        </p:nvSpPr>
        <p:spPr>
          <a:xfrm>
            <a:off x="198719" y="161812"/>
            <a:ext cx="1473128" cy="297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BAF6C3-9816-2B42-A4D4-E7C120B5F460}"/>
              </a:ext>
            </a:extLst>
          </p:cNvPr>
          <p:cNvSpPr/>
          <p:nvPr/>
        </p:nvSpPr>
        <p:spPr>
          <a:xfrm>
            <a:off x="797670" y="1732708"/>
            <a:ext cx="1174935" cy="5466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対象となる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住宅の所在地*</a:t>
            </a:r>
            <a:r>
              <a:rPr lang="en-US" altLang="ja-JP" sz="1138" baseline="300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138" baseline="30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47402E-B3FA-69D1-605D-3CB4A5491765}"/>
              </a:ext>
            </a:extLst>
          </p:cNvPr>
          <p:cNvSpPr/>
          <p:nvPr/>
        </p:nvSpPr>
        <p:spPr>
          <a:xfrm>
            <a:off x="1972606" y="1732709"/>
            <a:ext cx="7088589" cy="546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3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AB4B2D-1844-7C3D-DF96-CBD4432F84B8}"/>
              </a:ext>
            </a:extLst>
          </p:cNvPr>
          <p:cNvSpPr/>
          <p:nvPr/>
        </p:nvSpPr>
        <p:spPr>
          <a:xfrm>
            <a:off x="844807" y="2386844"/>
            <a:ext cx="8216388" cy="3594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F72D90-29EB-1E18-BB25-164550AFC598}"/>
              </a:ext>
            </a:extLst>
          </p:cNvPr>
          <p:cNvSpPr/>
          <p:nvPr/>
        </p:nvSpPr>
        <p:spPr>
          <a:xfrm>
            <a:off x="844807" y="1054949"/>
            <a:ext cx="8216388" cy="551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本様式は対象住宅地が土砂災害警戒区域及び浸水想定区域（最大規模）の該当有無を確認するための提出資料になります。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土砂災害警戒区域と浸水想定区域各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枚、計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枚の提出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をお願いいたします。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Yu Gothic" panose="020B0400000000000000" pitchFamily="50" charset="-128"/>
              <a:buChar char="※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対象住宅地が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市街化調整区域に該当する場合に提出が必要な様式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となりますので、予めご留意ください。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477E6AD-5C25-784F-98E2-653642E58499}"/>
              </a:ext>
            </a:extLst>
          </p:cNvPr>
          <p:cNvSpPr/>
          <p:nvPr/>
        </p:nvSpPr>
        <p:spPr>
          <a:xfrm>
            <a:off x="6144011" y="6119906"/>
            <a:ext cx="942732" cy="3465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サイト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確認日時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A5CF12-1781-1BDB-9D66-DDC011001CD5}"/>
              </a:ext>
            </a:extLst>
          </p:cNvPr>
          <p:cNvSpPr/>
          <p:nvPr/>
        </p:nvSpPr>
        <p:spPr>
          <a:xfrm>
            <a:off x="7086743" y="6119906"/>
            <a:ext cx="1974450" cy="34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38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74DB46-C9B7-3A1C-0272-827E10736C2B}"/>
              </a:ext>
            </a:extLst>
          </p:cNvPr>
          <p:cNvSpPr/>
          <p:nvPr/>
        </p:nvSpPr>
        <p:spPr>
          <a:xfrm>
            <a:off x="7132209" y="161814"/>
            <a:ext cx="2609735" cy="297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子育てエコホーム支援事業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BB5B526-C4A5-B487-B1E6-B50034C207F4}"/>
              </a:ext>
            </a:extLst>
          </p:cNvPr>
          <p:cNvSpPr/>
          <p:nvPr/>
        </p:nvSpPr>
        <p:spPr>
          <a:xfrm>
            <a:off x="858833" y="6105356"/>
            <a:ext cx="4115236" cy="25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*1</a:t>
            </a:r>
            <a:r>
              <a:rPr lang="ja-JP" altLang="en-US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工事出来高確認書に記載されている所在地を記入ください</a:t>
            </a:r>
            <a:endParaRPr lang="en-US" altLang="ja-JP" sz="85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EC3DA7-EE4A-7030-3334-A0A60C297073}"/>
              </a:ext>
            </a:extLst>
          </p:cNvPr>
          <p:cNvSpPr/>
          <p:nvPr/>
        </p:nvSpPr>
        <p:spPr>
          <a:xfrm>
            <a:off x="1972607" y="2386843"/>
            <a:ext cx="3091838" cy="359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■以下の順序で資料を準備してください。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災害種別で「洪水」「高潮」を選択</a:t>
            </a: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災害種別内訳では「洪水浸水想定区域（想定最大規模）」「高潮浸水想定区域（想定最大規模）」のレイヤーを選択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対象住宅地周辺を含む地図の画面をキャプチャ</a:t>
            </a:r>
            <a:b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もしくはカラー印刷をする</a:t>
            </a:r>
            <a:b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右下の縮尺距離は「</a:t>
            </a:r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50m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又は</a:t>
            </a:r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100m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」とする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対象住宅地を赤く囲む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■以下の項目がすべて含まれるようお願いいたします。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災害種別、災害種別内訳選択情報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5738" indent="-185738">
              <a:buFont typeface="+mj-ea"/>
              <a:buAutoNum type="circleNumDbPlain"/>
            </a:pP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赤く囲まれた住宅地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詳細な手順は「市街化調整区域・浸水想定区域の判定に資する補足資料」をご確認ください</a:t>
            </a:r>
            <a:endParaRPr lang="en-US" altLang="ja-JP" sz="975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87BE88B-BD54-D35E-11F3-E39575CE0E16}"/>
              </a:ext>
            </a:extLst>
          </p:cNvPr>
          <p:cNvSpPr/>
          <p:nvPr/>
        </p:nvSpPr>
        <p:spPr>
          <a:xfrm>
            <a:off x="5064445" y="3287003"/>
            <a:ext cx="3091838" cy="25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75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重ねるハザードマップイメージ</a:t>
            </a:r>
            <a:endParaRPr lang="en-US" altLang="ja-JP" sz="975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6C09926-B6BF-0532-39D2-1CBAA5D9A0C3}"/>
              </a:ext>
            </a:extLst>
          </p:cNvPr>
          <p:cNvGrpSpPr/>
          <p:nvPr/>
        </p:nvGrpSpPr>
        <p:grpSpPr>
          <a:xfrm>
            <a:off x="5263890" y="3573593"/>
            <a:ext cx="2962546" cy="1534000"/>
            <a:chOff x="687125" y="4956307"/>
            <a:chExt cx="3377724" cy="1748979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90FEA84-F18D-E2FC-B6CC-A4227194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125" y="4956307"/>
              <a:ext cx="3377724" cy="1748979"/>
            </a:xfrm>
            <a:prstGeom prst="rect">
              <a:avLst/>
            </a:prstGeom>
          </p:spPr>
        </p:pic>
        <p:sp>
          <p:nvSpPr>
            <p:cNvPr id="23" name="正方形/長方形 16">
              <a:extLst>
                <a:ext uri="{FF2B5EF4-FFF2-40B4-BE49-F238E27FC236}">
                  <a16:creationId xmlns:a16="http://schemas.microsoft.com/office/drawing/2014/main" id="{7D403358-7DF3-F75B-0AEF-CA9856F77855}"/>
                </a:ext>
              </a:extLst>
            </p:cNvPr>
            <p:cNvSpPr/>
            <p:nvPr/>
          </p:nvSpPr>
          <p:spPr>
            <a:xfrm rot="17885513">
              <a:off x="2825867" y="6028613"/>
              <a:ext cx="316660" cy="173417"/>
            </a:xfrm>
            <a:custGeom>
              <a:avLst/>
              <a:gdLst>
                <a:gd name="connsiteX0" fmla="*/ 0 w 309876"/>
                <a:gd name="connsiteY0" fmla="*/ 0 h 183170"/>
                <a:gd name="connsiteX1" fmla="*/ 309876 w 309876"/>
                <a:gd name="connsiteY1" fmla="*/ 0 h 183170"/>
                <a:gd name="connsiteX2" fmla="*/ 309876 w 309876"/>
                <a:gd name="connsiteY2" fmla="*/ 183170 h 183170"/>
                <a:gd name="connsiteX3" fmla="*/ 0 w 309876"/>
                <a:gd name="connsiteY3" fmla="*/ 183170 h 183170"/>
                <a:gd name="connsiteX4" fmla="*/ 0 w 309876"/>
                <a:gd name="connsiteY4" fmla="*/ 0 h 183170"/>
                <a:gd name="connsiteX0" fmla="*/ 0 w 309876"/>
                <a:gd name="connsiteY0" fmla="*/ 0 h 183170"/>
                <a:gd name="connsiteX1" fmla="*/ 168458 w 309876"/>
                <a:gd name="connsiteY1" fmla="*/ 2065 h 183170"/>
                <a:gd name="connsiteX2" fmla="*/ 309876 w 309876"/>
                <a:gd name="connsiteY2" fmla="*/ 183170 h 183170"/>
                <a:gd name="connsiteX3" fmla="*/ 0 w 309876"/>
                <a:gd name="connsiteY3" fmla="*/ 183170 h 183170"/>
                <a:gd name="connsiteX4" fmla="*/ 0 w 309876"/>
                <a:gd name="connsiteY4" fmla="*/ 0 h 18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6" h="183170">
                  <a:moveTo>
                    <a:pt x="0" y="0"/>
                  </a:moveTo>
                  <a:lnTo>
                    <a:pt x="168458" y="2065"/>
                  </a:lnTo>
                  <a:lnTo>
                    <a:pt x="309876" y="183170"/>
                  </a:lnTo>
                  <a:lnTo>
                    <a:pt x="0" y="183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15"/>
              <a:endParaRPr lang="ja-JP" altLang="en-US" sz="1579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4D0D93B-7A1F-2F9C-F31F-ED7520F1FD76}"/>
              </a:ext>
            </a:extLst>
          </p:cNvPr>
          <p:cNvSpPr/>
          <p:nvPr/>
        </p:nvSpPr>
        <p:spPr>
          <a:xfrm rot="2195813">
            <a:off x="5982512" y="4253752"/>
            <a:ext cx="1194256" cy="245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15"/>
            <a:r>
              <a:rPr lang="en-US" altLang="ja-JP" sz="1403" b="1" kern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sample</a:t>
            </a:r>
            <a:endParaRPr lang="ja-JP" altLang="en-US" sz="1403" b="1" kern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48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C45C96-ECD9-EF0C-AADA-3A7F4D206465}"/>
              </a:ext>
            </a:extLst>
          </p:cNvPr>
          <p:cNvSpPr/>
          <p:nvPr/>
        </p:nvSpPr>
        <p:spPr>
          <a:xfrm>
            <a:off x="1557800" y="571177"/>
            <a:ext cx="6790403" cy="41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重ねるハザードマップ提出用台紙（①土砂災害用）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BF573D-9799-5451-0FCC-A20A25B57E80}"/>
              </a:ext>
            </a:extLst>
          </p:cNvPr>
          <p:cNvSpPr/>
          <p:nvPr/>
        </p:nvSpPr>
        <p:spPr>
          <a:xfrm>
            <a:off x="198719" y="161812"/>
            <a:ext cx="1473128" cy="297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BAF6C3-9816-2B42-A4D4-E7C120B5F460}"/>
              </a:ext>
            </a:extLst>
          </p:cNvPr>
          <p:cNvSpPr/>
          <p:nvPr/>
        </p:nvSpPr>
        <p:spPr>
          <a:xfrm>
            <a:off x="797670" y="1732708"/>
            <a:ext cx="1174935" cy="5466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対象となる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住宅の所在地*</a:t>
            </a:r>
            <a:r>
              <a:rPr lang="en-US" altLang="ja-JP" sz="1138" baseline="300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138" baseline="30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47402E-B3FA-69D1-605D-3CB4A5491765}"/>
              </a:ext>
            </a:extLst>
          </p:cNvPr>
          <p:cNvSpPr/>
          <p:nvPr/>
        </p:nvSpPr>
        <p:spPr>
          <a:xfrm>
            <a:off x="1972606" y="1732709"/>
            <a:ext cx="7088589" cy="546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－</a:t>
            </a:r>
            <a:r>
              <a:rPr lang="en-US" altLang="ja-JP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XXXX</a:t>
            </a:r>
          </a:p>
          <a:p>
            <a:r>
              <a:rPr lang="ja-JP" altLang="en-US" sz="1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東京都渋谷区○○町</a:t>
            </a:r>
            <a:r>
              <a:rPr lang="en-US" altLang="ja-JP" sz="1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9-9-9</a:t>
            </a:r>
            <a:r>
              <a:rPr lang="ja-JP" altLang="en-US" sz="1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endParaRPr lang="ja-JP" altLang="en-US" sz="120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AB4B2D-1844-7C3D-DF96-CBD4432F84B8}"/>
              </a:ext>
            </a:extLst>
          </p:cNvPr>
          <p:cNvSpPr/>
          <p:nvPr/>
        </p:nvSpPr>
        <p:spPr>
          <a:xfrm>
            <a:off x="844807" y="2386844"/>
            <a:ext cx="8216388" cy="3594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F72D90-29EB-1E18-BB25-164550AFC598}"/>
              </a:ext>
            </a:extLst>
          </p:cNvPr>
          <p:cNvSpPr/>
          <p:nvPr/>
        </p:nvSpPr>
        <p:spPr>
          <a:xfrm>
            <a:off x="844807" y="1054949"/>
            <a:ext cx="8216388" cy="551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本様式は対象住宅地が土砂災害警戒区域及び浸水想定区域（最大規模）の該当有無を確認するための提出資料になります。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土砂災害警戒区域と浸水想定区域各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枚、計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枚の提出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をお願いいたします。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Yu Gothic" panose="020B0400000000000000" pitchFamily="50" charset="-128"/>
              <a:buChar char="※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対象住宅地が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市街化調整区域に該当する場合に提出が必要な様式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となりますので、予めご留意ください。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477E6AD-5C25-784F-98E2-653642E58499}"/>
              </a:ext>
            </a:extLst>
          </p:cNvPr>
          <p:cNvSpPr/>
          <p:nvPr/>
        </p:nvSpPr>
        <p:spPr>
          <a:xfrm>
            <a:off x="6144011" y="6119906"/>
            <a:ext cx="942732" cy="3465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サイト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確認日時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A5CF12-1781-1BDB-9D66-DDC011001CD5}"/>
              </a:ext>
            </a:extLst>
          </p:cNvPr>
          <p:cNvSpPr/>
          <p:nvPr/>
        </p:nvSpPr>
        <p:spPr>
          <a:xfrm>
            <a:off x="7086743" y="6119906"/>
            <a:ext cx="1974450" cy="34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endParaRPr lang="ja-JP" altLang="en-US" sz="1138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74DB46-C9B7-3A1C-0272-827E10736C2B}"/>
              </a:ext>
            </a:extLst>
          </p:cNvPr>
          <p:cNvSpPr/>
          <p:nvPr/>
        </p:nvSpPr>
        <p:spPr>
          <a:xfrm>
            <a:off x="7132209" y="161814"/>
            <a:ext cx="2609735" cy="297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子育てエコホーム支援事業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BB5B526-C4A5-B487-B1E6-B50034C207F4}"/>
              </a:ext>
            </a:extLst>
          </p:cNvPr>
          <p:cNvSpPr/>
          <p:nvPr/>
        </p:nvSpPr>
        <p:spPr>
          <a:xfrm>
            <a:off x="858833" y="6105356"/>
            <a:ext cx="4115236" cy="25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*1</a:t>
            </a:r>
            <a:r>
              <a:rPr lang="ja-JP" altLang="en-US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工事出来高確認書に記載されている所在地を記入ください</a:t>
            </a:r>
            <a:endParaRPr lang="en-US" altLang="ja-JP" sz="85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85C5BDA-39E1-DB5A-5931-3CA4E7C36829}"/>
              </a:ext>
            </a:extLst>
          </p:cNvPr>
          <p:cNvGrpSpPr/>
          <p:nvPr/>
        </p:nvGrpSpPr>
        <p:grpSpPr>
          <a:xfrm>
            <a:off x="1234423" y="2444621"/>
            <a:ext cx="7437154" cy="3470988"/>
            <a:chOff x="5078412" y="4646494"/>
            <a:chExt cx="3819193" cy="1916765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47B2F2F1-1AAD-F3D8-523B-3116741FB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8412" y="4646494"/>
              <a:ext cx="3819193" cy="1916765"/>
            </a:xfrm>
            <a:prstGeom prst="rect">
              <a:avLst/>
            </a:prstGeom>
          </p:spPr>
        </p:pic>
        <p:sp>
          <p:nvSpPr>
            <p:cNvPr id="21" name="正方形/長方形 16">
              <a:extLst>
                <a:ext uri="{FF2B5EF4-FFF2-40B4-BE49-F238E27FC236}">
                  <a16:creationId xmlns:a16="http://schemas.microsoft.com/office/drawing/2014/main" id="{8DF9BC36-582F-C108-EFC8-14318AD44E31}"/>
                </a:ext>
              </a:extLst>
            </p:cNvPr>
            <p:cNvSpPr/>
            <p:nvPr/>
          </p:nvSpPr>
          <p:spPr>
            <a:xfrm rot="17885513">
              <a:off x="7596363" y="5756434"/>
              <a:ext cx="333748" cy="189671"/>
            </a:xfrm>
            <a:custGeom>
              <a:avLst/>
              <a:gdLst>
                <a:gd name="connsiteX0" fmla="*/ 0 w 309876"/>
                <a:gd name="connsiteY0" fmla="*/ 0 h 183170"/>
                <a:gd name="connsiteX1" fmla="*/ 309876 w 309876"/>
                <a:gd name="connsiteY1" fmla="*/ 0 h 183170"/>
                <a:gd name="connsiteX2" fmla="*/ 309876 w 309876"/>
                <a:gd name="connsiteY2" fmla="*/ 183170 h 183170"/>
                <a:gd name="connsiteX3" fmla="*/ 0 w 309876"/>
                <a:gd name="connsiteY3" fmla="*/ 183170 h 183170"/>
                <a:gd name="connsiteX4" fmla="*/ 0 w 309876"/>
                <a:gd name="connsiteY4" fmla="*/ 0 h 183170"/>
                <a:gd name="connsiteX0" fmla="*/ 0 w 309876"/>
                <a:gd name="connsiteY0" fmla="*/ 0 h 183170"/>
                <a:gd name="connsiteX1" fmla="*/ 168458 w 309876"/>
                <a:gd name="connsiteY1" fmla="*/ 2065 h 183170"/>
                <a:gd name="connsiteX2" fmla="*/ 309876 w 309876"/>
                <a:gd name="connsiteY2" fmla="*/ 183170 h 183170"/>
                <a:gd name="connsiteX3" fmla="*/ 0 w 309876"/>
                <a:gd name="connsiteY3" fmla="*/ 183170 h 183170"/>
                <a:gd name="connsiteX4" fmla="*/ 0 w 309876"/>
                <a:gd name="connsiteY4" fmla="*/ 0 h 18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6" h="183170">
                  <a:moveTo>
                    <a:pt x="0" y="0"/>
                  </a:moveTo>
                  <a:lnTo>
                    <a:pt x="168458" y="2065"/>
                  </a:lnTo>
                  <a:lnTo>
                    <a:pt x="309876" y="183170"/>
                  </a:lnTo>
                  <a:lnTo>
                    <a:pt x="0" y="183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15"/>
              <a:endParaRPr lang="ja-JP" altLang="en-US" sz="1579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A557D04-6E02-A2D5-5448-A7672C0C6CB2}"/>
              </a:ext>
            </a:extLst>
          </p:cNvPr>
          <p:cNvSpPr/>
          <p:nvPr/>
        </p:nvSpPr>
        <p:spPr>
          <a:xfrm rot="2195813">
            <a:off x="4355874" y="4270520"/>
            <a:ext cx="1194256" cy="245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15"/>
            <a:r>
              <a:rPr lang="en-US" altLang="ja-JP" sz="1403" b="1" kern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sample</a:t>
            </a:r>
            <a:endParaRPr lang="ja-JP" altLang="en-US" sz="1403" b="1" kern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0B4E373-03BA-FB92-1568-D7E469E48BB2}"/>
              </a:ext>
            </a:extLst>
          </p:cNvPr>
          <p:cNvSpPr/>
          <p:nvPr/>
        </p:nvSpPr>
        <p:spPr>
          <a:xfrm>
            <a:off x="4046460" y="161812"/>
            <a:ext cx="1813080" cy="366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55625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265261C-C805-ECF1-BDF1-3CB1922F737A}"/>
              </a:ext>
            </a:extLst>
          </p:cNvPr>
          <p:cNvGrpSpPr/>
          <p:nvPr/>
        </p:nvGrpSpPr>
        <p:grpSpPr>
          <a:xfrm>
            <a:off x="1154100" y="2435290"/>
            <a:ext cx="7374353" cy="3461657"/>
            <a:chOff x="687125" y="4956307"/>
            <a:chExt cx="3377724" cy="1748979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5FA11F4-AC9E-6559-BD48-ADFEC718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125" y="4956307"/>
              <a:ext cx="3377724" cy="1748979"/>
            </a:xfrm>
            <a:prstGeom prst="rect">
              <a:avLst/>
            </a:prstGeom>
          </p:spPr>
        </p:pic>
        <p:sp>
          <p:nvSpPr>
            <p:cNvPr id="14" name="正方形/長方形 16">
              <a:extLst>
                <a:ext uri="{FF2B5EF4-FFF2-40B4-BE49-F238E27FC236}">
                  <a16:creationId xmlns:a16="http://schemas.microsoft.com/office/drawing/2014/main" id="{AC6A1DCD-6DED-4057-988C-470A482F4251}"/>
                </a:ext>
              </a:extLst>
            </p:cNvPr>
            <p:cNvSpPr/>
            <p:nvPr/>
          </p:nvSpPr>
          <p:spPr>
            <a:xfrm rot="17885513">
              <a:off x="2825867" y="6028613"/>
              <a:ext cx="316660" cy="173417"/>
            </a:xfrm>
            <a:custGeom>
              <a:avLst/>
              <a:gdLst>
                <a:gd name="connsiteX0" fmla="*/ 0 w 309876"/>
                <a:gd name="connsiteY0" fmla="*/ 0 h 183170"/>
                <a:gd name="connsiteX1" fmla="*/ 309876 w 309876"/>
                <a:gd name="connsiteY1" fmla="*/ 0 h 183170"/>
                <a:gd name="connsiteX2" fmla="*/ 309876 w 309876"/>
                <a:gd name="connsiteY2" fmla="*/ 183170 h 183170"/>
                <a:gd name="connsiteX3" fmla="*/ 0 w 309876"/>
                <a:gd name="connsiteY3" fmla="*/ 183170 h 183170"/>
                <a:gd name="connsiteX4" fmla="*/ 0 w 309876"/>
                <a:gd name="connsiteY4" fmla="*/ 0 h 183170"/>
                <a:gd name="connsiteX0" fmla="*/ 0 w 309876"/>
                <a:gd name="connsiteY0" fmla="*/ 0 h 183170"/>
                <a:gd name="connsiteX1" fmla="*/ 168458 w 309876"/>
                <a:gd name="connsiteY1" fmla="*/ 2065 h 183170"/>
                <a:gd name="connsiteX2" fmla="*/ 309876 w 309876"/>
                <a:gd name="connsiteY2" fmla="*/ 183170 h 183170"/>
                <a:gd name="connsiteX3" fmla="*/ 0 w 309876"/>
                <a:gd name="connsiteY3" fmla="*/ 183170 h 183170"/>
                <a:gd name="connsiteX4" fmla="*/ 0 w 309876"/>
                <a:gd name="connsiteY4" fmla="*/ 0 h 18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6" h="183170">
                  <a:moveTo>
                    <a:pt x="0" y="0"/>
                  </a:moveTo>
                  <a:lnTo>
                    <a:pt x="168458" y="2065"/>
                  </a:lnTo>
                  <a:lnTo>
                    <a:pt x="309876" y="183170"/>
                  </a:lnTo>
                  <a:lnTo>
                    <a:pt x="0" y="183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15"/>
              <a:endParaRPr lang="ja-JP" altLang="en-US" sz="1579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C45C96-ECD9-EF0C-AADA-3A7F4D206465}"/>
              </a:ext>
            </a:extLst>
          </p:cNvPr>
          <p:cNvSpPr/>
          <p:nvPr/>
        </p:nvSpPr>
        <p:spPr>
          <a:xfrm>
            <a:off x="1557800" y="571177"/>
            <a:ext cx="6790403" cy="41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重ねるハザードマップ提出用台紙（②洪水・高潮用）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BF573D-9799-5451-0FCC-A20A25B57E80}"/>
              </a:ext>
            </a:extLst>
          </p:cNvPr>
          <p:cNvSpPr/>
          <p:nvPr/>
        </p:nvSpPr>
        <p:spPr>
          <a:xfrm>
            <a:off x="198719" y="161812"/>
            <a:ext cx="1473128" cy="297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BAF6C3-9816-2B42-A4D4-E7C120B5F460}"/>
              </a:ext>
            </a:extLst>
          </p:cNvPr>
          <p:cNvSpPr/>
          <p:nvPr/>
        </p:nvSpPr>
        <p:spPr>
          <a:xfrm>
            <a:off x="797670" y="1732708"/>
            <a:ext cx="1174935" cy="5466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対象となる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住宅の所在地*</a:t>
            </a:r>
            <a:r>
              <a:rPr lang="en-US" altLang="ja-JP" sz="1138" baseline="300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138" baseline="30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47402E-B3FA-69D1-605D-3CB4A5491765}"/>
              </a:ext>
            </a:extLst>
          </p:cNvPr>
          <p:cNvSpPr/>
          <p:nvPr/>
        </p:nvSpPr>
        <p:spPr>
          <a:xfrm>
            <a:off x="1972606" y="1732709"/>
            <a:ext cx="7088589" cy="546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－</a:t>
            </a:r>
            <a:r>
              <a:rPr lang="en-US" altLang="ja-JP" sz="12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XXXX</a:t>
            </a:r>
          </a:p>
          <a:p>
            <a:r>
              <a:rPr lang="ja-JP" altLang="en-US" sz="1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東京都渋谷区○○町</a:t>
            </a:r>
            <a:r>
              <a:rPr lang="en-US" altLang="ja-JP" sz="1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9-9-9</a:t>
            </a:r>
            <a:r>
              <a:rPr lang="ja-JP" altLang="en-US" sz="1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endParaRPr lang="ja-JP" altLang="en-US" sz="120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AB4B2D-1844-7C3D-DF96-CBD4432F84B8}"/>
              </a:ext>
            </a:extLst>
          </p:cNvPr>
          <p:cNvSpPr/>
          <p:nvPr/>
        </p:nvSpPr>
        <p:spPr>
          <a:xfrm>
            <a:off x="844807" y="2386844"/>
            <a:ext cx="8216388" cy="3594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F72D90-29EB-1E18-BB25-164550AFC598}"/>
              </a:ext>
            </a:extLst>
          </p:cNvPr>
          <p:cNvSpPr/>
          <p:nvPr/>
        </p:nvSpPr>
        <p:spPr>
          <a:xfrm>
            <a:off x="844807" y="1054949"/>
            <a:ext cx="8216388" cy="551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本様式は対象住宅地が土砂災害警戒区域及び浸水想定区域（最大規模）の該当有無を確認するための提出資料になります。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土砂災害警戒区域と浸水想定区域各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枚、計</a:t>
            </a:r>
            <a:r>
              <a:rPr lang="en-US" altLang="ja-JP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枚の提出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をお願いいたします。</a:t>
            </a:r>
            <a:endParaRPr lang="en-US" altLang="ja-JP" sz="1138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buFont typeface="Yu Gothic" panose="020B0400000000000000" pitchFamily="50" charset="-128"/>
              <a:buChar char="※"/>
            </a:pP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対象住宅地が</a:t>
            </a:r>
            <a:r>
              <a:rPr lang="ja-JP" altLang="en-US" sz="1138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市街化調整区域に該当する場合に提出が必要な様式</a:t>
            </a:r>
            <a:r>
              <a:rPr lang="ja-JP" altLang="en-US" sz="113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となりますので、予めご留意ください。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477E6AD-5C25-784F-98E2-653642E58499}"/>
              </a:ext>
            </a:extLst>
          </p:cNvPr>
          <p:cNvSpPr/>
          <p:nvPr/>
        </p:nvSpPr>
        <p:spPr>
          <a:xfrm>
            <a:off x="6144011" y="6119906"/>
            <a:ext cx="942732" cy="3465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サイト</a:t>
            </a:r>
            <a:br>
              <a:rPr lang="en-US" altLang="ja-JP" sz="1138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38">
                <a:latin typeface="Meiryo UI" panose="020B0604030504040204" pitchFamily="50" charset="-128"/>
                <a:ea typeface="Meiryo UI" panose="020B0604030504040204" pitchFamily="50" charset="-128"/>
              </a:rPr>
              <a:t>確認日時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A5CF12-1781-1BDB-9D66-DDC011001CD5}"/>
              </a:ext>
            </a:extLst>
          </p:cNvPr>
          <p:cNvSpPr/>
          <p:nvPr/>
        </p:nvSpPr>
        <p:spPr>
          <a:xfrm>
            <a:off x="7086743" y="6119906"/>
            <a:ext cx="1974450" cy="34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38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endParaRPr lang="ja-JP" altLang="en-US" sz="1138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74DB46-C9B7-3A1C-0272-827E10736C2B}"/>
              </a:ext>
            </a:extLst>
          </p:cNvPr>
          <p:cNvSpPr/>
          <p:nvPr/>
        </p:nvSpPr>
        <p:spPr>
          <a:xfrm>
            <a:off x="7132209" y="161814"/>
            <a:ext cx="2609735" cy="297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63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子育てエコホーム支援事業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BB5B526-C4A5-B487-B1E6-B50034C207F4}"/>
              </a:ext>
            </a:extLst>
          </p:cNvPr>
          <p:cNvSpPr/>
          <p:nvPr/>
        </p:nvSpPr>
        <p:spPr>
          <a:xfrm>
            <a:off x="858833" y="6105356"/>
            <a:ext cx="4115236" cy="258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*1</a:t>
            </a:r>
            <a:r>
              <a:rPr lang="ja-JP" altLang="en-US" sz="85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工事出来高確認書に記載されている所在地を記入ください</a:t>
            </a:r>
            <a:endParaRPr lang="en-US" altLang="ja-JP" sz="853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4D0D93B-7A1F-2F9C-F31F-ED7520F1FD76}"/>
              </a:ext>
            </a:extLst>
          </p:cNvPr>
          <p:cNvSpPr/>
          <p:nvPr/>
        </p:nvSpPr>
        <p:spPr>
          <a:xfrm rot="2195813">
            <a:off x="4244149" y="4253753"/>
            <a:ext cx="1194256" cy="245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15"/>
            <a:r>
              <a:rPr lang="en-US" altLang="ja-JP" sz="1403" b="1" kern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sample</a:t>
            </a:r>
            <a:endParaRPr lang="ja-JP" altLang="en-US" sz="1403" b="1" kern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30EE2E6-6B0B-3DA8-6604-2DEE6BFDAA20}"/>
              </a:ext>
            </a:extLst>
          </p:cNvPr>
          <p:cNvSpPr/>
          <p:nvPr/>
        </p:nvSpPr>
        <p:spPr>
          <a:xfrm>
            <a:off x="4046460" y="161812"/>
            <a:ext cx="1813080" cy="366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27396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25DFDD019342408D9B3887CFB8D0D2" ma:contentTypeVersion="14" ma:contentTypeDescription="新しいドキュメントを作成します。" ma:contentTypeScope="" ma:versionID="e0a20fb4f3f48db9de435db600d6b129">
  <xsd:schema xmlns:xsd="http://www.w3.org/2001/XMLSchema" xmlns:xs="http://www.w3.org/2001/XMLSchema" xmlns:p="http://schemas.microsoft.com/office/2006/metadata/properties" xmlns:ns2="6de0c816-603d-42a8-b445-5fa0724e3449" xmlns:ns3="cff5f629-c25f-4468-8efd-d8dbbecdf995" targetNamespace="http://schemas.microsoft.com/office/2006/metadata/properties" ma:root="true" ma:fieldsID="dd1b2093a2b38b9798a0ed495adc3414" ns2:_="" ns3:_="">
    <xsd:import namespace="6de0c816-603d-42a8-b445-5fa0724e3449"/>
    <xsd:import namespace="cff5f629-c25f-4468-8efd-d8dbbecdf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0c816-603d-42a8-b445-5fa0724e3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ebeabc6-1c0c-4751-aeab-3e30fad09a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5f629-c25f-4468-8efd-d8dbbecdf99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2eb296a-277b-42ff-83fc-f43bc45fd3b6}" ma:internalName="TaxCatchAll" ma:showField="CatchAllData" ma:web="cff5f629-c25f-4468-8efd-d8dbbecdf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e0c816-603d-42a8-b445-5fa0724e3449">
      <Terms xmlns="http://schemas.microsoft.com/office/infopath/2007/PartnerControls"/>
    </lcf76f155ced4ddcb4097134ff3c332f>
    <TaxCatchAll xmlns="cff5f629-c25f-4468-8efd-d8dbbecdf995" xsi:nil="true"/>
  </documentManagement>
</p:properties>
</file>

<file path=customXml/itemProps1.xml><?xml version="1.0" encoding="utf-8"?>
<ds:datastoreItem xmlns:ds="http://schemas.openxmlformats.org/officeDocument/2006/customXml" ds:itemID="{5EF9B6D9-4AA6-4514-B079-8CD96A2E71CB}"/>
</file>

<file path=customXml/itemProps2.xml><?xml version="1.0" encoding="utf-8"?>
<ds:datastoreItem xmlns:ds="http://schemas.openxmlformats.org/officeDocument/2006/customXml" ds:itemID="{46CCDA52-97B2-41FB-A04F-F6537F475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B6816B-92B9-4DA8-B25E-46964F689F3C}">
  <ds:schemaRefs>
    <ds:schemaRef ds:uri="649e0efb-4715-4cb3-b9d4-4417c4e8ba99"/>
    <ds:schemaRef ds:uri="ad35c43c-df31-426d-ba34-c8f43116be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A4 Paper (210x297 mm)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テーマ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 Osezawa</dc:creator>
  <cp:revision>1</cp:revision>
  <cp:lastPrinted>2024-02-07T10:31:54Z</cp:lastPrinted>
  <dcterms:created xsi:type="dcterms:W3CDTF">2024-02-06T02:41:10Z</dcterms:created>
  <dcterms:modified xsi:type="dcterms:W3CDTF">2024-02-27T00:43:25Z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0x0101005625DFDD019342408D9B3887CFB8D0D2</vt:lpwstr>
  </property>
  <property fmtid="{D5CDD505-2E9C-101B-9397-08002B2CF9AE}" pid="3" name="MediaServiceImageTags">
    <vt:lpwstr/>
  </property>
</Properties>
</file>